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75" r:id="rId3"/>
    <p:sldId id="27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60"/>
  </p:normalViewPr>
  <p:slideViewPr>
    <p:cSldViewPr snapToGrid="0">
      <p:cViewPr varScale="1">
        <p:scale>
          <a:sx n="88" d="100"/>
          <a:sy n="88" d="100"/>
        </p:scale>
        <p:origin x="69" y="120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71351" y="1873700"/>
            <a:ext cx="10806614" cy="106466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EU </a:t>
            </a:r>
            <a:r>
              <a:rPr lang="en-US" sz="2800" b="1" dirty="0">
                <a:solidFill>
                  <a:srgbClr val="FFC000"/>
                </a:solidFill>
              </a:rPr>
              <a:t>support to </a:t>
            </a:r>
            <a:r>
              <a:rPr lang="en-US" sz="2800" b="1" dirty="0" smtClean="0">
                <a:solidFill>
                  <a:srgbClr val="FFC000"/>
                </a:solidFill>
              </a:rPr>
              <a:t>Afghanistan</a:t>
            </a:r>
            <a:br>
              <a:rPr lang="en-US" sz="2800" b="1" dirty="0" smtClean="0">
                <a:solidFill>
                  <a:srgbClr val="FFC000"/>
                </a:solidFill>
              </a:rPr>
            </a:br>
            <a:r>
              <a:rPr lang="en-US" sz="2800" b="1" dirty="0" smtClean="0">
                <a:solidFill>
                  <a:srgbClr val="FFC000"/>
                </a:solidFill>
              </a:rPr>
              <a:t>Exchange </a:t>
            </a:r>
            <a:r>
              <a:rPr lang="en-US" sz="2800" b="1" dirty="0">
                <a:solidFill>
                  <a:srgbClr val="FFC000"/>
                </a:solidFill>
              </a:rPr>
              <a:t>of views on state of </a:t>
            </a:r>
            <a:r>
              <a:rPr lang="en-US" sz="2800" b="1" dirty="0" smtClean="0">
                <a:solidFill>
                  <a:srgbClr val="FFC000"/>
                </a:solidFill>
              </a:rPr>
              <a:t>play - COBU, 27 September 2021</a:t>
            </a:r>
            <a:endParaRPr lang="en-GB" sz="2800" b="1" dirty="0">
              <a:solidFill>
                <a:srgbClr val="FFC000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71351" y="3057235"/>
            <a:ext cx="10065224" cy="341006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1. Overview </a:t>
            </a:r>
            <a:r>
              <a:rPr lang="en-US" sz="2400" b="1" dirty="0">
                <a:solidFill>
                  <a:schemeClr val="bg1"/>
                </a:solidFill>
              </a:rPr>
              <a:t>of past assistance </a:t>
            </a:r>
            <a:r>
              <a:rPr lang="en-US" sz="2400" b="1" dirty="0" smtClean="0">
                <a:solidFill>
                  <a:schemeClr val="bg1"/>
                </a:solidFill>
              </a:rPr>
              <a:t>( 2014-2020)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	- EUR </a:t>
            </a:r>
            <a:r>
              <a:rPr lang="en-US" sz="2000" b="1" dirty="0">
                <a:solidFill>
                  <a:schemeClr val="bg1"/>
                </a:solidFill>
              </a:rPr>
              <a:t>1.4 </a:t>
            </a:r>
            <a:r>
              <a:rPr lang="en-US" sz="2000" b="1" dirty="0" smtClean="0">
                <a:solidFill>
                  <a:schemeClr val="bg1"/>
                </a:solidFill>
              </a:rPr>
              <a:t>billion under </a:t>
            </a:r>
            <a:r>
              <a:rPr lang="en-US" sz="2000" b="1" dirty="0">
                <a:solidFill>
                  <a:schemeClr val="bg1"/>
                </a:solidFill>
              </a:rPr>
              <a:t>the </a:t>
            </a:r>
            <a:r>
              <a:rPr lang="en-US" sz="2000" b="1" dirty="0" smtClean="0">
                <a:solidFill>
                  <a:schemeClr val="bg1"/>
                </a:solidFill>
              </a:rPr>
              <a:t>Development Cooperation Instrument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	- EUR </a:t>
            </a:r>
            <a:r>
              <a:rPr lang="en-US" sz="2000" b="1" dirty="0">
                <a:solidFill>
                  <a:schemeClr val="bg1"/>
                </a:solidFill>
              </a:rPr>
              <a:t>322 million </a:t>
            </a:r>
            <a:r>
              <a:rPr lang="en-US" sz="2000" b="1" dirty="0" smtClean="0">
                <a:solidFill>
                  <a:schemeClr val="bg1"/>
                </a:solidFill>
              </a:rPr>
              <a:t>in </a:t>
            </a:r>
            <a:r>
              <a:rPr lang="en-US" sz="2000" b="1" dirty="0">
                <a:solidFill>
                  <a:schemeClr val="bg1"/>
                </a:solidFill>
              </a:rPr>
              <a:t>humanitarian </a:t>
            </a:r>
            <a:r>
              <a:rPr lang="en-US" sz="2000" b="1" dirty="0" smtClean="0">
                <a:solidFill>
                  <a:schemeClr val="bg1"/>
                </a:solidFill>
              </a:rPr>
              <a:t>aid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2. Planning 2021-2024 (prior to crisis)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	- EUR </a:t>
            </a:r>
            <a:r>
              <a:rPr lang="en-US" sz="2000" b="1" dirty="0">
                <a:solidFill>
                  <a:schemeClr val="bg1"/>
                </a:solidFill>
              </a:rPr>
              <a:t>300 million per year (EUR 1.2 billion over 4 years) for development </a:t>
            </a:r>
            <a:r>
              <a:rPr lang="en-US" sz="2000" b="1" dirty="0" smtClean="0">
                <a:solidFill>
                  <a:schemeClr val="bg1"/>
                </a:solidFill>
              </a:rPr>
              <a:t>	assistance </a:t>
            </a:r>
            <a:r>
              <a:rPr lang="en-US" sz="2000" b="1" dirty="0">
                <a:solidFill>
                  <a:schemeClr val="bg1"/>
                </a:solidFill>
              </a:rPr>
              <a:t>and humanitarian </a:t>
            </a:r>
            <a:r>
              <a:rPr lang="en-US" sz="2000" b="1" dirty="0" smtClean="0">
                <a:solidFill>
                  <a:schemeClr val="bg1"/>
                </a:solidFill>
              </a:rPr>
              <a:t>aid (Geneva pledge November 2020)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893" y="664833"/>
            <a:ext cx="10676038" cy="5172364"/>
          </a:xfrm>
        </p:spPr>
        <p:txBody>
          <a:bodyPr/>
          <a:lstStyle/>
          <a:p>
            <a:r>
              <a:rPr lang="fr-BE" b="1" dirty="0"/>
              <a:t>3. </a:t>
            </a:r>
            <a:r>
              <a:rPr lang="fr-BE" b="1" dirty="0" err="1"/>
              <a:t>Pledge</a:t>
            </a:r>
            <a:r>
              <a:rPr lang="fr-BE" b="1" dirty="0"/>
              <a:t> G7 August EUR 200 </a:t>
            </a:r>
            <a:r>
              <a:rPr lang="fr-BE" b="1" dirty="0" smtClean="0"/>
              <a:t>million</a:t>
            </a:r>
            <a:endParaRPr lang="fr-BE" b="1" dirty="0"/>
          </a:p>
          <a:p>
            <a:r>
              <a:rPr lang="en-GB" sz="2000" b="1" dirty="0" smtClean="0"/>
              <a:t>- EUR </a:t>
            </a:r>
            <a:r>
              <a:rPr lang="en-GB" sz="2000" b="1" dirty="0"/>
              <a:t>57 million </a:t>
            </a:r>
            <a:r>
              <a:rPr lang="en-GB" sz="2000" b="1" dirty="0" smtClean="0"/>
              <a:t>humanitarian aid (allocated prior to August 2021)</a:t>
            </a:r>
          </a:p>
          <a:p>
            <a:r>
              <a:rPr lang="en-GB" sz="2000" b="1" dirty="0" smtClean="0"/>
              <a:t>- EUR </a:t>
            </a:r>
            <a:r>
              <a:rPr lang="en-GB" sz="2000" b="1" dirty="0"/>
              <a:t>70 million </a:t>
            </a:r>
            <a:r>
              <a:rPr lang="en-GB" sz="2000" b="1" i="1" dirty="0" smtClean="0"/>
              <a:t>additional</a:t>
            </a:r>
            <a:r>
              <a:rPr lang="en-GB" sz="2000" b="1" dirty="0" smtClean="0"/>
              <a:t> </a:t>
            </a:r>
            <a:r>
              <a:rPr lang="en-GB" sz="2000" b="1" dirty="0"/>
              <a:t>humanitarian </a:t>
            </a:r>
            <a:r>
              <a:rPr lang="en-GB" sz="2000" b="1" dirty="0" smtClean="0"/>
              <a:t>aid</a:t>
            </a:r>
          </a:p>
          <a:p>
            <a:r>
              <a:rPr lang="en-US" sz="2000" b="1" dirty="0" smtClean="0"/>
              <a:t>- EUR </a:t>
            </a:r>
            <a:r>
              <a:rPr lang="en-US" sz="2000" b="1" dirty="0"/>
              <a:t>79 million </a:t>
            </a:r>
            <a:r>
              <a:rPr lang="en-US" sz="2000" b="1" dirty="0" err="1" smtClean="0"/>
              <a:t>Neighbourhood</a:t>
            </a:r>
            <a:r>
              <a:rPr lang="en-US" sz="2000" b="1" dirty="0" smtClean="0"/>
              <a:t>, Development and International Cooperation Instrument  - Global Europe (humanitarian-development nexus activities)</a:t>
            </a:r>
          </a:p>
          <a:p>
            <a:pPr marL="0" lvl="1" algn="l">
              <a:spcBef>
                <a:spcPts val="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	- EUR </a:t>
            </a:r>
            <a:r>
              <a:rPr lang="en-US" b="1" dirty="0">
                <a:solidFill>
                  <a:schemeClr val="bg1"/>
                </a:solidFill>
              </a:rPr>
              <a:t>15 million (bilateral Afghanistan</a:t>
            </a:r>
            <a:r>
              <a:rPr lang="en-US" b="1" dirty="0" smtClean="0">
                <a:solidFill>
                  <a:schemeClr val="bg1"/>
                </a:solidFill>
              </a:rPr>
              <a:t>) - </a:t>
            </a:r>
            <a:r>
              <a:rPr lang="en-US" b="1" dirty="0">
                <a:solidFill>
                  <a:schemeClr val="bg1"/>
                </a:solidFill>
              </a:rPr>
              <a:t>children on the move within 	Afghanistan (UNICEF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en-US" b="1" dirty="0">
              <a:solidFill>
                <a:schemeClr val="bg1"/>
              </a:solidFill>
            </a:endParaRPr>
          </a:p>
          <a:p>
            <a:pPr marL="0" lvl="1" algn="l">
              <a:spcBef>
                <a:spcPts val="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	- EUR </a:t>
            </a:r>
            <a:r>
              <a:rPr lang="en-US" b="1" dirty="0">
                <a:solidFill>
                  <a:schemeClr val="bg1"/>
                </a:solidFill>
              </a:rPr>
              <a:t>50 million (regional) -  support refugees &amp; internally displaced 		people in Afghanistan, Pakistan, Iran and Central Asia countries (UNHCR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en-US" b="1" dirty="0">
              <a:solidFill>
                <a:schemeClr val="bg1"/>
              </a:solidFill>
            </a:endParaRPr>
          </a:p>
          <a:p>
            <a:pPr marL="0" lvl="1" algn="l">
              <a:spcBef>
                <a:spcPts val="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	- EUR </a:t>
            </a:r>
            <a:r>
              <a:rPr lang="en-US" b="1" dirty="0">
                <a:solidFill>
                  <a:schemeClr val="bg1"/>
                </a:solidFill>
              </a:rPr>
              <a:t>14 million (bilateral Iran)- Afghan refugees in Iran (Norwegian Refugee 	Council) 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66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6181" y="719697"/>
            <a:ext cx="10676038" cy="5172364"/>
          </a:xfrm>
        </p:spPr>
        <p:txBody>
          <a:bodyPr/>
          <a:lstStyle/>
          <a:p>
            <a:r>
              <a:rPr lang="fr-BE" b="1" dirty="0"/>
              <a:t>4. </a:t>
            </a:r>
            <a:r>
              <a:rPr lang="fr-BE" b="1" dirty="0" err="1" smtClean="0"/>
              <a:t>Upcoming</a:t>
            </a:r>
            <a:r>
              <a:rPr lang="fr-BE" b="1" dirty="0" smtClean="0"/>
              <a:t> support </a:t>
            </a:r>
          </a:p>
          <a:p>
            <a:pPr marL="357188"/>
            <a:r>
              <a:rPr lang="en-US" sz="2000" b="1" dirty="0" smtClean="0"/>
              <a:t>- all </a:t>
            </a:r>
            <a:r>
              <a:rPr lang="en-US" sz="2000" b="1" dirty="0"/>
              <a:t>planned amounts </a:t>
            </a:r>
            <a:r>
              <a:rPr lang="en-US" sz="2000" b="1" dirty="0" smtClean="0"/>
              <a:t>re-considered </a:t>
            </a:r>
            <a:r>
              <a:rPr lang="en-US" sz="2000" b="1" dirty="0"/>
              <a:t>in terms of objectives, implementing modalities and </a:t>
            </a:r>
            <a:r>
              <a:rPr lang="en-US" sz="2000" b="1" dirty="0" smtClean="0"/>
              <a:t>partners, e.g. </a:t>
            </a:r>
            <a:r>
              <a:rPr lang="en-US" sz="2000" b="1" smtClean="0"/>
              <a:t>no budget support </a:t>
            </a:r>
            <a:endParaRPr lang="en-US" sz="2000" b="1" dirty="0"/>
          </a:p>
          <a:p>
            <a:pPr marL="357188"/>
            <a:r>
              <a:rPr lang="en-US" sz="2000" b="1" dirty="0" smtClean="0"/>
              <a:t>- re-direct development </a:t>
            </a:r>
            <a:r>
              <a:rPr lang="en-US" sz="2000" b="1" dirty="0"/>
              <a:t>assistance </a:t>
            </a:r>
            <a:r>
              <a:rPr lang="en-US" sz="2000" b="1" dirty="0" smtClean="0"/>
              <a:t>to partners </a:t>
            </a:r>
            <a:r>
              <a:rPr lang="en-US" sz="2000" b="1" dirty="0"/>
              <a:t>other than the </a:t>
            </a:r>
            <a:r>
              <a:rPr lang="en-US" sz="2000" b="1" dirty="0" smtClean="0"/>
              <a:t>government, </a:t>
            </a:r>
            <a:r>
              <a:rPr lang="en-US" sz="2000" b="1" dirty="0"/>
              <a:t>e.g. through- </a:t>
            </a:r>
            <a:r>
              <a:rPr lang="en-US" sz="2000" b="1" dirty="0" smtClean="0"/>
              <a:t>international organisations</a:t>
            </a:r>
            <a:r>
              <a:rPr lang="en-US" sz="2000" b="1" dirty="0"/>
              <a:t>, civil society and international </a:t>
            </a:r>
            <a:r>
              <a:rPr lang="en-US" sz="2000" b="1" dirty="0" smtClean="0"/>
              <a:t>NGOs</a:t>
            </a:r>
          </a:p>
          <a:p>
            <a:pPr marL="357188"/>
            <a:r>
              <a:rPr lang="en-US" sz="2000" b="1" dirty="0" smtClean="0"/>
              <a:t>- development </a:t>
            </a:r>
            <a:r>
              <a:rPr lang="en-US" sz="2000" b="1" dirty="0"/>
              <a:t>assistance </a:t>
            </a:r>
            <a:r>
              <a:rPr lang="en-US" sz="2000" b="1" dirty="0" smtClean="0"/>
              <a:t>condition-based</a:t>
            </a:r>
            <a:r>
              <a:rPr lang="en-US" sz="2000" b="1" dirty="0"/>
              <a:t>, linked to the respect of fundamental values, human rights and in particular women's rights under the new </a:t>
            </a:r>
            <a:r>
              <a:rPr lang="en-US" sz="2000" b="1" dirty="0" smtClean="0"/>
              <a:t>regime</a:t>
            </a:r>
            <a:endParaRPr lang="en-US" sz="2000" b="1" dirty="0"/>
          </a:p>
          <a:p>
            <a:pPr marL="357188"/>
            <a:r>
              <a:rPr lang="fr-BE" sz="2000" b="1" dirty="0" smtClean="0"/>
              <a:t>- </a:t>
            </a:r>
            <a:r>
              <a:rPr lang="fr-BE" sz="2000" b="1" dirty="0" err="1" smtClean="0"/>
              <a:t>Pledge</a:t>
            </a:r>
            <a:r>
              <a:rPr lang="fr-BE" sz="2000" b="1" dirty="0" smtClean="0"/>
              <a:t> </a:t>
            </a:r>
            <a:r>
              <a:rPr lang="fr-BE" sz="2000" b="1" dirty="0"/>
              <a:t>State of the Union speech </a:t>
            </a:r>
            <a:r>
              <a:rPr lang="fr-BE" sz="2000" b="1" dirty="0" err="1"/>
              <a:t>September</a:t>
            </a:r>
            <a:r>
              <a:rPr lang="fr-BE" sz="2000" b="1" dirty="0"/>
              <a:t> </a:t>
            </a:r>
            <a:r>
              <a:rPr lang="fr-BE" sz="2000" b="1" dirty="0" smtClean="0"/>
              <a:t>2021: </a:t>
            </a:r>
          </a:p>
          <a:p>
            <a:pPr marL="357188"/>
            <a:r>
              <a:rPr lang="en-US" sz="2000" b="1" dirty="0" smtClean="0"/>
              <a:t>	“</a:t>
            </a:r>
            <a:r>
              <a:rPr lang="en-US" sz="2000" b="1" dirty="0"/>
              <a:t>increase again humanitarian aid for Afghanistan by 100 million euro</a:t>
            </a:r>
            <a:r>
              <a:rPr lang="en-US" sz="2000" b="1" dirty="0" smtClean="0"/>
              <a:t>” as part 	of a “new, wider Afghan support package” to “combine all of our efforts”</a:t>
            </a:r>
          </a:p>
          <a:p>
            <a:pPr marL="342900" indent="-342900">
              <a:buFontTx/>
              <a:buChar char="-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0718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269</TotalTime>
  <Words>312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EU support to Afghanistan Exchange of views on state of play - COBU, 27 September 2021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HARALAMBIEVA Hristina (BUDG)</dc:creator>
  <cp:lastModifiedBy>FROLOVA Ekaterina</cp:lastModifiedBy>
  <cp:revision>22</cp:revision>
  <dcterms:created xsi:type="dcterms:W3CDTF">2021-09-23T08:51:17Z</dcterms:created>
  <dcterms:modified xsi:type="dcterms:W3CDTF">2021-09-27T12:30:51Z</dcterms:modified>
</cp:coreProperties>
</file>